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  <p:sldId id="270" r:id="rId34"/>
    <p:sldId id="271" r:id="rId35"/>
    <p:sldId id="272" r:id="rId36"/>
    <p:sldId id="273" r:id="rId37"/>
    <p:sldId id="274" r:id="rId38"/>
    <p:sldId id="275" r:id="rId39"/>
    <p:sldId id="276" r:id="rId40"/>
    <p:sldId id="277" r:id="rId41"/>
    <p:sldId id="278" r:id="rId42"/>
    <p:sldId id="279" r:id="rId43"/>
    <p:sldId id="280" r:id="rId4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Stinger Wide" charset="1" panose="00000500000000000000"/>
      <p:regular r:id="rId10"/>
    </p:embeddedFont>
    <p:embeddedFont>
      <p:font typeface="Stinger Wide Bold" charset="1" panose="00000800000000000000"/>
      <p:regular r:id="rId11"/>
    </p:embeddedFont>
    <p:embeddedFont>
      <p:font typeface="Stinger Wide Italics" charset="1" panose="00000500000000000000"/>
      <p:regular r:id="rId12"/>
    </p:embeddedFont>
    <p:embeddedFont>
      <p:font typeface="Stinger Wide Bold Italics" charset="1" panose="00000800000000000000"/>
      <p:regular r:id="rId13"/>
    </p:embeddedFont>
    <p:embeddedFont>
      <p:font typeface="Now" charset="1" panose="00000500000000000000"/>
      <p:regular r:id="rId14"/>
    </p:embeddedFont>
    <p:embeddedFont>
      <p:font typeface="Now Bold" charset="1" panose="00000800000000000000"/>
      <p:regular r:id="rId15"/>
    </p:embeddedFont>
    <p:embeddedFont>
      <p:font typeface="Now Thin" charset="1" panose="00000300000000000000"/>
      <p:regular r:id="rId16"/>
    </p:embeddedFont>
    <p:embeddedFont>
      <p:font typeface="Now Light" charset="1" panose="00000400000000000000"/>
      <p:regular r:id="rId17"/>
    </p:embeddedFont>
    <p:embeddedFont>
      <p:font typeface="Now Medium" charset="1" panose="00000600000000000000"/>
      <p:regular r:id="rId18"/>
    </p:embeddedFont>
    <p:embeddedFont>
      <p:font typeface="Now Heavy" charset="1" panose="00000A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32" Target="slides/slide13.xml" Type="http://schemas.openxmlformats.org/officeDocument/2006/relationships/slide"/><Relationship Id="rId33" Target="slides/slide14.xml" Type="http://schemas.openxmlformats.org/officeDocument/2006/relationships/slide"/><Relationship Id="rId34" Target="slides/slide15.xml" Type="http://schemas.openxmlformats.org/officeDocument/2006/relationships/slide"/><Relationship Id="rId35" Target="slides/slide16.xml" Type="http://schemas.openxmlformats.org/officeDocument/2006/relationships/slide"/><Relationship Id="rId36" Target="slides/slide17.xml" Type="http://schemas.openxmlformats.org/officeDocument/2006/relationships/slide"/><Relationship Id="rId37" Target="slides/slide18.xml" Type="http://schemas.openxmlformats.org/officeDocument/2006/relationships/slide"/><Relationship Id="rId38" Target="slides/slide19.xml" Type="http://schemas.openxmlformats.org/officeDocument/2006/relationships/slide"/><Relationship Id="rId39" Target="slides/slide20.xml" Type="http://schemas.openxmlformats.org/officeDocument/2006/relationships/slide"/><Relationship Id="rId4" Target="theme/theme1.xml" Type="http://schemas.openxmlformats.org/officeDocument/2006/relationships/theme"/><Relationship Id="rId40" Target="slides/slide21.xml" Type="http://schemas.openxmlformats.org/officeDocument/2006/relationships/slide"/><Relationship Id="rId41" Target="slides/slide22.xml" Type="http://schemas.openxmlformats.org/officeDocument/2006/relationships/slide"/><Relationship Id="rId42" Target="slides/slide23.xml" Type="http://schemas.openxmlformats.org/officeDocument/2006/relationships/slide"/><Relationship Id="rId43" Target="slides/slide24.xml" Type="http://schemas.openxmlformats.org/officeDocument/2006/relationships/slide"/><Relationship Id="rId44" Target="slides/slide25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2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38131" y="1104463"/>
            <a:ext cx="6249869" cy="6249869"/>
          </a:xfrm>
          <a:custGeom>
            <a:avLst/>
            <a:gdLst/>
            <a:ahLst/>
            <a:cxnLst/>
            <a:rect r="r" b="b" t="t" l="l"/>
            <a:pathLst>
              <a:path h="6249869" w="6249869">
                <a:moveTo>
                  <a:pt x="0" y="0"/>
                </a:moveTo>
                <a:lnTo>
                  <a:pt x="6249869" y="0"/>
                </a:lnTo>
                <a:lnTo>
                  <a:pt x="6249869" y="6249868"/>
                </a:lnTo>
                <a:lnTo>
                  <a:pt x="0" y="6249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71754" y="1104463"/>
            <a:ext cx="6249869" cy="6249869"/>
          </a:xfrm>
          <a:custGeom>
            <a:avLst/>
            <a:gdLst/>
            <a:ahLst/>
            <a:cxnLst/>
            <a:rect r="r" b="b" t="t" l="l"/>
            <a:pathLst>
              <a:path h="6249869" w="6249869">
                <a:moveTo>
                  <a:pt x="0" y="0"/>
                </a:moveTo>
                <a:lnTo>
                  <a:pt x="6249868" y="0"/>
                </a:lnTo>
                <a:lnTo>
                  <a:pt x="6249868" y="6249868"/>
                </a:lnTo>
                <a:lnTo>
                  <a:pt x="0" y="6249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337501" y="2919547"/>
            <a:ext cx="5311561" cy="5447755"/>
          </a:xfrm>
          <a:custGeom>
            <a:avLst/>
            <a:gdLst/>
            <a:ahLst/>
            <a:cxnLst/>
            <a:rect r="r" b="b" t="t" l="l"/>
            <a:pathLst>
              <a:path h="5447755" w="5311561">
                <a:moveTo>
                  <a:pt x="0" y="0"/>
                </a:moveTo>
                <a:lnTo>
                  <a:pt x="5311561" y="0"/>
                </a:lnTo>
                <a:lnTo>
                  <a:pt x="5311561" y="5447755"/>
                </a:lnTo>
                <a:lnTo>
                  <a:pt x="0" y="54477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12709" y="1056838"/>
            <a:ext cx="8859044" cy="4955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98"/>
              </a:lnSpc>
            </a:pPr>
            <a:r>
              <a:rPr lang="en-US" sz="10398" spc="-207">
                <a:solidFill>
                  <a:srgbClr val="CAE8FF"/>
                </a:solidFill>
                <a:latin typeface="Now Bold"/>
              </a:rPr>
              <a:t>Hotel Management System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670087"/>
            <a:ext cx="7650192" cy="494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0"/>
              </a:lnSpc>
            </a:pPr>
            <a:r>
              <a:rPr lang="en-US" sz="3144">
                <a:solidFill>
                  <a:srgbClr val="F4F6FC"/>
                </a:solidFill>
                <a:latin typeface="Now"/>
              </a:rPr>
              <a:t>Presenter: Tahir Emre Semiz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06303" y="-468311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80134" y="2783105"/>
            <a:ext cx="4579166" cy="4720790"/>
          </a:xfrm>
          <a:custGeom>
            <a:avLst/>
            <a:gdLst/>
            <a:ahLst/>
            <a:cxnLst/>
            <a:rect r="r" b="b" t="t" l="l"/>
            <a:pathLst>
              <a:path h="4720790" w="4579166">
                <a:moveTo>
                  <a:pt x="0" y="0"/>
                </a:moveTo>
                <a:lnTo>
                  <a:pt x="4579166" y="0"/>
                </a:lnTo>
                <a:lnTo>
                  <a:pt x="4579166" y="4720790"/>
                </a:lnTo>
                <a:lnTo>
                  <a:pt x="0" y="47207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37983"/>
            <a:ext cx="15399630" cy="73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3"/>
              </a:lnSpc>
            </a:pPr>
            <a:r>
              <a:rPr lang="en-US" sz="4586">
                <a:solidFill>
                  <a:srgbClr val="F4F6FC"/>
                </a:solidFill>
                <a:latin typeface="Now Bold"/>
              </a:rPr>
              <a:t>3 - Observer Pattern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8052120" y="707888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735480"/>
            <a:ext cx="9036529" cy="6682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3"/>
              </a:lnSpc>
            </a:pPr>
            <a:r>
              <a:rPr lang="en-US" sz="3100">
                <a:solidFill>
                  <a:srgbClr val="F4F6FC"/>
                </a:solidFill>
                <a:latin typeface="Now"/>
              </a:rPr>
              <a:t>The Observer pattern defines a one-to-many dependency between objects so that when one object changes state, all its dependents are notified and updated automatically.</a:t>
            </a: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The BookingObserver interface declares the update() method to notify observers of changes.</a:t>
            </a: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The Customer class implements the observer and is notified when significant events, such as booking updates, occur.</a:t>
            </a:r>
          </a:p>
          <a:p>
            <a:pPr algn="l">
              <a:lnSpc>
                <a:spcPts val="4123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8104"/>
            <a:ext cx="16230600" cy="10270792"/>
          </a:xfrm>
          <a:custGeom>
            <a:avLst/>
            <a:gdLst/>
            <a:ahLst/>
            <a:cxnLst/>
            <a:rect r="r" b="b" t="t" l="l"/>
            <a:pathLst>
              <a:path h="10270792" w="16230600">
                <a:moveTo>
                  <a:pt x="0" y="0"/>
                </a:moveTo>
                <a:lnTo>
                  <a:pt x="16230600" y="0"/>
                </a:lnTo>
                <a:lnTo>
                  <a:pt x="16230600" y="10270792"/>
                </a:lnTo>
                <a:lnTo>
                  <a:pt x="0" y="10270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1757462" y="5867146"/>
            <a:ext cx="6985186" cy="2558324"/>
          </a:xfrm>
          <a:custGeom>
            <a:avLst/>
            <a:gdLst/>
            <a:ahLst/>
            <a:cxnLst/>
            <a:rect r="r" b="b" t="t" l="l"/>
            <a:pathLst>
              <a:path h="2558324" w="6985186">
                <a:moveTo>
                  <a:pt x="6985186" y="0"/>
                </a:moveTo>
                <a:lnTo>
                  <a:pt x="0" y="0"/>
                </a:lnTo>
                <a:lnTo>
                  <a:pt x="0" y="2558324"/>
                </a:lnTo>
                <a:lnTo>
                  <a:pt x="6985186" y="2558324"/>
                </a:lnTo>
                <a:lnTo>
                  <a:pt x="698518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43719" y="735633"/>
            <a:ext cx="6313943" cy="5131513"/>
          </a:xfrm>
          <a:custGeom>
            <a:avLst/>
            <a:gdLst/>
            <a:ahLst/>
            <a:cxnLst/>
            <a:rect r="r" b="b" t="t" l="l"/>
            <a:pathLst>
              <a:path h="5131513" w="6313943">
                <a:moveTo>
                  <a:pt x="0" y="0"/>
                </a:moveTo>
                <a:lnTo>
                  <a:pt x="6313943" y="0"/>
                </a:lnTo>
                <a:lnTo>
                  <a:pt x="6313943" y="5131513"/>
                </a:lnTo>
                <a:lnTo>
                  <a:pt x="0" y="51315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244667"/>
            <a:ext cx="8115300" cy="7197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3"/>
              </a:lnSpc>
            </a:pPr>
            <a:r>
              <a:rPr lang="en-US" sz="3100">
                <a:solidFill>
                  <a:srgbClr val="F4F6FC"/>
                </a:solidFill>
                <a:latin typeface="Now"/>
              </a:rPr>
              <a:t>The Strategy pattern defines a family of algorithms, encapsulates each one, and makes them interchangeable. Strategy lets the algorithm vary independently from clients that use it.</a:t>
            </a: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The PaymentStrategy interface declares the pay() method for payment processing.</a:t>
            </a:r>
          </a:p>
          <a:p>
            <a:pPr>
              <a:lnSpc>
                <a:spcPts val="4123"/>
              </a:lnSpc>
            </a:pPr>
          </a:p>
          <a:p>
            <a:pPr algn="l"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Concrete implementations like CreditCardPayment and CashPayment provide specific payment strategies.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00125"/>
            <a:ext cx="10367771" cy="73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3"/>
              </a:lnSpc>
            </a:pPr>
            <a:r>
              <a:rPr lang="en-US" sz="4586" spc="-45">
                <a:solidFill>
                  <a:srgbClr val="F4F6FC"/>
                </a:solidFill>
                <a:latin typeface="Now Bold"/>
              </a:rPr>
              <a:t>4 - Strategy Pattern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416531"/>
            <a:ext cx="16230600" cy="7453938"/>
          </a:xfrm>
          <a:custGeom>
            <a:avLst/>
            <a:gdLst/>
            <a:ahLst/>
            <a:cxnLst/>
            <a:rect r="r" b="b" t="t" l="l"/>
            <a:pathLst>
              <a:path h="7453938" w="16230600">
                <a:moveTo>
                  <a:pt x="0" y="0"/>
                </a:moveTo>
                <a:lnTo>
                  <a:pt x="16230600" y="0"/>
                </a:lnTo>
                <a:lnTo>
                  <a:pt x="16230600" y="7453938"/>
                </a:lnTo>
                <a:lnTo>
                  <a:pt x="0" y="74539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over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06303" y="-468311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052120" y="707888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336524" y="2496846"/>
            <a:ext cx="4922776" cy="5293307"/>
          </a:xfrm>
          <a:custGeom>
            <a:avLst/>
            <a:gdLst/>
            <a:ahLst/>
            <a:cxnLst/>
            <a:rect r="r" b="b" t="t" l="l"/>
            <a:pathLst>
              <a:path h="5293307" w="4922776">
                <a:moveTo>
                  <a:pt x="0" y="0"/>
                </a:moveTo>
                <a:lnTo>
                  <a:pt x="4922776" y="0"/>
                </a:lnTo>
                <a:lnTo>
                  <a:pt x="4922776" y="5293308"/>
                </a:lnTo>
                <a:lnTo>
                  <a:pt x="0" y="52933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437983"/>
            <a:ext cx="10831640" cy="73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33"/>
              </a:lnSpc>
            </a:pPr>
            <a:r>
              <a:rPr lang="en-US" sz="4586">
                <a:solidFill>
                  <a:srgbClr val="F4F6FC"/>
                </a:solidFill>
                <a:latin typeface="Now Bold"/>
              </a:rPr>
              <a:t>5 - Decorator Pattern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349724"/>
            <a:ext cx="10081807" cy="5654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3"/>
              </a:lnSpc>
            </a:pPr>
            <a:r>
              <a:rPr lang="en-US" sz="3100">
                <a:solidFill>
                  <a:srgbClr val="F4F6FC"/>
                </a:solidFill>
                <a:latin typeface="Now"/>
              </a:rPr>
              <a:t>The Decorator pattern attaches additional responsibilities to an object dynamically. Decorators provide a flexible alternative to subclassing for extending functionality.</a:t>
            </a: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The RoomDecorator abstract class implements the Room interface and acts as the base decorator.</a:t>
            </a: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Concrete decorators like WiFiDecorator add specific features (e.g., WiFi) to the base Room.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97250" y="0"/>
            <a:ext cx="11893500" cy="10287000"/>
          </a:xfrm>
          <a:custGeom>
            <a:avLst/>
            <a:gdLst/>
            <a:ahLst/>
            <a:cxnLst/>
            <a:rect r="r" b="b" t="t" l="l"/>
            <a:pathLst>
              <a:path h="10287000" w="11893500">
                <a:moveTo>
                  <a:pt x="0" y="0"/>
                </a:moveTo>
                <a:lnTo>
                  <a:pt x="11893500" y="0"/>
                </a:lnTo>
                <a:lnTo>
                  <a:pt x="118935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6309" y="4632879"/>
            <a:ext cx="4761520" cy="1998750"/>
            <a:chOff x="0" y="0"/>
            <a:chExt cx="1254063" cy="5264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063" cy="526420"/>
            </a:xfrm>
            <a:custGeom>
              <a:avLst/>
              <a:gdLst/>
              <a:ahLst/>
              <a:cxnLst/>
              <a:rect r="r" b="b" t="t" l="l"/>
              <a:pathLst>
                <a:path h="526420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443497"/>
                  </a:lnTo>
                  <a:cubicBezTo>
                    <a:pt x="1254063" y="489294"/>
                    <a:pt x="1216937" y="526420"/>
                    <a:pt x="1171140" y="526420"/>
                  </a:cubicBezTo>
                  <a:lnTo>
                    <a:pt x="82923" y="526420"/>
                  </a:lnTo>
                  <a:cubicBezTo>
                    <a:pt x="60930" y="526420"/>
                    <a:pt x="39838" y="517683"/>
                    <a:pt x="24287" y="502132"/>
                  </a:cubicBezTo>
                  <a:cubicBezTo>
                    <a:pt x="8736" y="486581"/>
                    <a:pt x="0" y="465489"/>
                    <a:pt x="0" y="443497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54063" cy="574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36941" y="5095875"/>
            <a:ext cx="3960257" cy="1025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 spc="-93">
                <a:solidFill>
                  <a:srgbClr val="050A30"/>
                </a:solidFill>
                <a:latin typeface="Now"/>
              </a:rPr>
              <a:t>Singleton and Factory Patterns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437983"/>
            <a:ext cx="12389358" cy="73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3"/>
              </a:lnSpc>
            </a:pPr>
            <a:r>
              <a:rPr lang="en-US" sz="4586">
                <a:solidFill>
                  <a:srgbClr val="F4F6FC"/>
                </a:solidFill>
                <a:latin typeface="Now Bold"/>
              </a:rPr>
              <a:t>Relationships Between Design Patterns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6764605" y="2592342"/>
            <a:ext cx="4761520" cy="1998750"/>
            <a:chOff x="0" y="0"/>
            <a:chExt cx="1254063" cy="5264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4063" cy="526420"/>
            </a:xfrm>
            <a:custGeom>
              <a:avLst/>
              <a:gdLst/>
              <a:ahLst/>
              <a:cxnLst/>
              <a:rect r="r" b="b" t="t" l="l"/>
              <a:pathLst>
                <a:path h="526420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443497"/>
                  </a:lnTo>
                  <a:cubicBezTo>
                    <a:pt x="1254063" y="489294"/>
                    <a:pt x="1216937" y="526420"/>
                    <a:pt x="1171140" y="526420"/>
                  </a:cubicBezTo>
                  <a:lnTo>
                    <a:pt x="82923" y="526420"/>
                  </a:lnTo>
                  <a:cubicBezTo>
                    <a:pt x="60930" y="526420"/>
                    <a:pt x="39838" y="517683"/>
                    <a:pt x="24287" y="502132"/>
                  </a:cubicBezTo>
                  <a:cubicBezTo>
                    <a:pt x="8736" y="486581"/>
                    <a:pt x="0" y="465489"/>
                    <a:pt x="0" y="443497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254063" cy="574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163871" y="3055338"/>
            <a:ext cx="3960257" cy="1025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 spc="-93">
                <a:solidFill>
                  <a:srgbClr val="050A30"/>
                </a:solidFill>
                <a:latin typeface="Now"/>
              </a:rPr>
              <a:t>Factory and Observer Patterns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2392900" y="4591092"/>
            <a:ext cx="4761520" cy="1998750"/>
            <a:chOff x="0" y="0"/>
            <a:chExt cx="1254063" cy="52642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4063" cy="526420"/>
            </a:xfrm>
            <a:custGeom>
              <a:avLst/>
              <a:gdLst/>
              <a:ahLst/>
              <a:cxnLst/>
              <a:rect r="r" b="b" t="t" l="l"/>
              <a:pathLst>
                <a:path h="526420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443497"/>
                  </a:lnTo>
                  <a:cubicBezTo>
                    <a:pt x="1254063" y="489294"/>
                    <a:pt x="1216937" y="526420"/>
                    <a:pt x="1171140" y="526420"/>
                  </a:cubicBezTo>
                  <a:lnTo>
                    <a:pt x="82923" y="526420"/>
                  </a:lnTo>
                  <a:cubicBezTo>
                    <a:pt x="60930" y="526420"/>
                    <a:pt x="39838" y="517683"/>
                    <a:pt x="24287" y="502132"/>
                  </a:cubicBezTo>
                  <a:cubicBezTo>
                    <a:pt x="8736" y="486581"/>
                    <a:pt x="0" y="465489"/>
                    <a:pt x="0" y="443497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54063" cy="574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792950" y="5095875"/>
            <a:ext cx="3960257" cy="1025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 spc="-93">
                <a:solidFill>
                  <a:srgbClr val="050A30"/>
                </a:solidFill>
                <a:latin typeface="Now"/>
              </a:rPr>
              <a:t>Decorator and Singleton Patterns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763240" y="6631629"/>
            <a:ext cx="4761520" cy="1998750"/>
            <a:chOff x="0" y="0"/>
            <a:chExt cx="1254063" cy="52642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54063" cy="526420"/>
            </a:xfrm>
            <a:custGeom>
              <a:avLst/>
              <a:gdLst/>
              <a:ahLst/>
              <a:cxnLst/>
              <a:rect r="r" b="b" t="t" l="l"/>
              <a:pathLst>
                <a:path h="526420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443497"/>
                  </a:lnTo>
                  <a:cubicBezTo>
                    <a:pt x="1254063" y="489294"/>
                    <a:pt x="1216937" y="526420"/>
                    <a:pt x="1171140" y="526420"/>
                  </a:cubicBezTo>
                  <a:lnTo>
                    <a:pt x="82923" y="526420"/>
                  </a:lnTo>
                  <a:cubicBezTo>
                    <a:pt x="60930" y="526420"/>
                    <a:pt x="39838" y="517683"/>
                    <a:pt x="24287" y="502132"/>
                  </a:cubicBezTo>
                  <a:cubicBezTo>
                    <a:pt x="8736" y="486581"/>
                    <a:pt x="0" y="465489"/>
                    <a:pt x="0" y="443497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1254063" cy="574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7163871" y="7094625"/>
            <a:ext cx="3960257" cy="1025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 spc="-93">
                <a:solidFill>
                  <a:srgbClr val="050A30"/>
                </a:solidFill>
                <a:latin typeface="Now"/>
              </a:rPr>
              <a:t>Observer and Strategy Patterns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66009" y="0"/>
            <a:ext cx="12155982" cy="10287000"/>
          </a:xfrm>
          <a:custGeom>
            <a:avLst/>
            <a:gdLst/>
            <a:ahLst/>
            <a:cxnLst/>
            <a:rect r="r" b="b" t="t" l="l"/>
            <a:pathLst>
              <a:path h="10287000" w="12155982">
                <a:moveTo>
                  <a:pt x="0" y="0"/>
                </a:moveTo>
                <a:lnTo>
                  <a:pt x="12155982" y="0"/>
                </a:lnTo>
                <a:lnTo>
                  <a:pt x="121559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72024" y="-4683116"/>
            <a:ext cx="9192079" cy="9192079"/>
          </a:xfrm>
          <a:custGeom>
            <a:avLst/>
            <a:gdLst/>
            <a:ahLst/>
            <a:cxnLst/>
            <a:rect r="r" b="b" t="t" l="l"/>
            <a:pathLst>
              <a:path h="9192079" w="9192079">
                <a:moveTo>
                  <a:pt x="0" y="0"/>
                </a:moveTo>
                <a:lnTo>
                  <a:pt x="9192079" y="0"/>
                </a:lnTo>
                <a:lnTo>
                  <a:pt x="9192079" y="9192079"/>
                </a:lnTo>
                <a:lnTo>
                  <a:pt x="0" y="9192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052120" y="707888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095166" y="1028700"/>
            <a:ext cx="10097669" cy="8229600"/>
          </a:xfrm>
          <a:custGeom>
            <a:avLst/>
            <a:gdLst/>
            <a:ahLst/>
            <a:cxnLst/>
            <a:rect r="r" b="b" t="t" l="l"/>
            <a:pathLst>
              <a:path h="8229600" w="10097669">
                <a:moveTo>
                  <a:pt x="0" y="0"/>
                </a:moveTo>
                <a:lnTo>
                  <a:pt x="10097668" y="0"/>
                </a:lnTo>
                <a:lnTo>
                  <a:pt x="1009766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999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75516" y="4576756"/>
            <a:ext cx="9336968" cy="1095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22"/>
              </a:lnSpc>
            </a:pPr>
            <a:r>
              <a:rPr lang="en-US" sz="6898">
                <a:solidFill>
                  <a:srgbClr val="F4F6FC"/>
                </a:solidFill>
                <a:latin typeface="Now Bold"/>
              </a:rPr>
              <a:t>User Interface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74356"/>
            <a:ext cx="18288000" cy="10635712"/>
          </a:xfrm>
          <a:custGeom>
            <a:avLst/>
            <a:gdLst/>
            <a:ahLst/>
            <a:cxnLst/>
            <a:rect r="r" b="b" t="t" l="l"/>
            <a:pathLst>
              <a:path h="10635712" w="18288000">
                <a:moveTo>
                  <a:pt x="0" y="0"/>
                </a:moveTo>
                <a:lnTo>
                  <a:pt x="18288000" y="0"/>
                </a:lnTo>
                <a:lnTo>
                  <a:pt x="18288000" y="10635712"/>
                </a:lnTo>
                <a:lnTo>
                  <a:pt x="0" y="10635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1757462" y="5867146"/>
            <a:ext cx="6985186" cy="2558324"/>
          </a:xfrm>
          <a:custGeom>
            <a:avLst/>
            <a:gdLst/>
            <a:ahLst/>
            <a:cxnLst/>
            <a:rect r="r" b="b" t="t" l="l"/>
            <a:pathLst>
              <a:path h="2558324" w="6985186">
                <a:moveTo>
                  <a:pt x="6985186" y="0"/>
                </a:moveTo>
                <a:lnTo>
                  <a:pt x="0" y="0"/>
                </a:lnTo>
                <a:lnTo>
                  <a:pt x="0" y="2558324"/>
                </a:lnTo>
                <a:lnTo>
                  <a:pt x="6985186" y="2558324"/>
                </a:lnTo>
                <a:lnTo>
                  <a:pt x="698518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43719" y="735633"/>
            <a:ext cx="6313943" cy="5131513"/>
          </a:xfrm>
          <a:custGeom>
            <a:avLst/>
            <a:gdLst/>
            <a:ahLst/>
            <a:cxnLst/>
            <a:rect r="r" b="b" t="t" l="l"/>
            <a:pathLst>
              <a:path h="5131513" w="6313943">
                <a:moveTo>
                  <a:pt x="0" y="0"/>
                </a:moveTo>
                <a:lnTo>
                  <a:pt x="6313943" y="0"/>
                </a:lnTo>
                <a:lnTo>
                  <a:pt x="6313943" y="5131513"/>
                </a:lnTo>
                <a:lnTo>
                  <a:pt x="0" y="51315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3367"/>
            <a:ext cx="8115300" cy="5139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Requirements and solution phases in the hotel management system</a:t>
            </a: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The most efficient and appropriate design patterns required for these solution phases</a:t>
            </a:r>
          </a:p>
          <a:p>
            <a:pPr>
              <a:lnSpc>
                <a:spcPts val="4123"/>
              </a:lnSpc>
            </a:pPr>
          </a:p>
          <a:p>
            <a:pPr algn="l"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These selected design patterns should be coded efficiently and have a flexible structure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437983"/>
            <a:ext cx="10367771" cy="73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3"/>
              </a:lnSpc>
            </a:pPr>
            <a:r>
              <a:rPr lang="en-US" sz="4586" spc="-45">
                <a:solidFill>
                  <a:srgbClr val="F4F6FC"/>
                </a:solidFill>
                <a:latin typeface="Now Bold"/>
              </a:rPr>
              <a:t>Goals, Purposes And Scopes</a:t>
            </a:r>
          </a:p>
        </p:txBody>
      </p:sp>
    </p:spTree>
  </p:cSld>
  <p:clrMapOvr>
    <a:masterClrMapping/>
  </p:clrMapOvr>
  <p:transition spd="fast">
    <p:circle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9580" y="207404"/>
            <a:ext cx="18547159" cy="9872192"/>
          </a:xfrm>
          <a:custGeom>
            <a:avLst/>
            <a:gdLst/>
            <a:ahLst/>
            <a:cxnLst/>
            <a:rect r="r" b="b" t="t" l="l"/>
            <a:pathLst>
              <a:path h="9872192" w="18547159">
                <a:moveTo>
                  <a:pt x="0" y="0"/>
                </a:moveTo>
                <a:lnTo>
                  <a:pt x="18547160" y="0"/>
                </a:lnTo>
                <a:lnTo>
                  <a:pt x="18547160" y="9872192"/>
                </a:lnTo>
                <a:lnTo>
                  <a:pt x="0" y="98721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76376"/>
            <a:ext cx="18288000" cy="9734248"/>
          </a:xfrm>
          <a:custGeom>
            <a:avLst/>
            <a:gdLst/>
            <a:ahLst/>
            <a:cxnLst/>
            <a:rect r="r" b="b" t="t" l="l"/>
            <a:pathLst>
              <a:path h="9734248" w="18288000">
                <a:moveTo>
                  <a:pt x="0" y="0"/>
                </a:moveTo>
                <a:lnTo>
                  <a:pt x="18288000" y="0"/>
                </a:lnTo>
                <a:lnTo>
                  <a:pt x="18288000" y="9734248"/>
                </a:lnTo>
                <a:lnTo>
                  <a:pt x="0" y="97342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78354" y="181443"/>
            <a:ext cx="18466354" cy="9829181"/>
          </a:xfrm>
          <a:custGeom>
            <a:avLst/>
            <a:gdLst/>
            <a:ahLst/>
            <a:cxnLst/>
            <a:rect r="r" b="b" t="t" l="l"/>
            <a:pathLst>
              <a:path h="9829181" w="18466354">
                <a:moveTo>
                  <a:pt x="0" y="0"/>
                </a:moveTo>
                <a:lnTo>
                  <a:pt x="18466354" y="0"/>
                </a:lnTo>
                <a:lnTo>
                  <a:pt x="18466354" y="9829181"/>
                </a:lnTo>
                <a:lnTo>
                  <a:pt x="0" y="98291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76376"/>
            <a:ext cx="18288000" cy="9734248"/>
          </a:xfrm>
          <a:custGeom>
            <a:avLst/>
            <a:gdLst/>
            <a:ahLst/>
            <a:cxnLst/>
            <a:rect r="r" b="b" t="t" l="l"/>
            <a:pathLst>
              <a:path h="9734248" w="18288000">
                <a:moveTo>
                  <a:pt x="0" y="0"/>
                </a:moveTo>
                <a:lnTo>
                  <a:pt x="18288000" y="0"/>
                </a:lnTo>
                <a:lnTo>
                  <a:pt x="18288000" y="9734248"/>
                </a:lnTo>
                <a:lnTo>
                  <a:pt x="0" y="97342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76376"/>
            <a:ext cx="18288000" cy="9734248"/>
          </a:xfrm>
          <a:custGeom>
            <a:avLst/>
            <a:gdLst/>
            <a:ahLst/>
            <a:cxnLst/>
            <a:rect r="r" b="b" t="t" l="l"/>
            <a:pathLst>
              <a:path h="9734248" w="18288000">
                <a:moveTo>
                  <a:pt x="0" y="0"/>
                </a:moveTo>
                <a:lnTo>
                  <a:pt x="18288000" y="0"/>
                </a:lnTo>
                <a:lnTo>
                  <a:pt x="18288000" y="9734248"/>
                </a:lnTo>
                <a:lnTo>
                  <a:pt x="0" y="97342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72024" y="-4683116"/>
            <a:ext cx="9192079" cy="9192079"/>
          </a:xfrm>
          <a:custGeom>
            <a:avLst/>
            <a:gdLst/>
            <a:ahLst/>
            <a:cxnLst/>
            <a:rect r="r" b="b" t="t" l="l"/>
            <a:pathLst>
              <a:path h="9192079" w="9192079">
                <a:moveTo>
                  <a:pt x="0" y="0"/>
                </a:moveTo>
                <a:lnTo>
                  <a:pt x="9192079" y="0"/>
                </a:lnTo>
                <a:lnTo>
                  <a:pt x="9192079" y="9192079"/>
                </a:lnTo>
                <a:lnTo>
                  <a:pt x="0" y="9192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052120" y="707888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095166" y="1028700"/>
            <a:ext cx="10097669" cy="8229600"/>
          </a:xfrm>
          <a:custGeom>
            <a:avLst/>
            <a:gdLst/>
            <a:ahLst/>
            <a:cxnLst/>
            <a:rect r="r" b="b" t="t" l="l"/>
            <a:pathLst>
              <a:path h="8229600" w="10097669">
                <a:moveTo>
                  <a:pt x="0" y="0"/>
                </a:moveTo>
                <a:lnTo>
                  <a:pt x="10097668" y="0"/>
                </a:lnTo>
                <a:lnTo>
                  <a:pt x="1009766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999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75516" y="4584376"/>
            <a:ext cx="9336968" cy="1080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22"/>
              </a:lnSpc>
            </a:pPr>
            <a:r>
              <a:rPr lang="en-US" sz="6898">
                <a:solidFill>
                  <a:srgbClr val="F4F6FC"/>
                </a:solidFill>
                <a:latin typeface="Now Bold"/>
              </a:rPr>
              <a:t>Thanks for listening!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540808"/>
            <a:ext cx="4866400" cy="4815777"/>
            <a:chOff x="0" y="0"/>
            <a:chExt cx="1281686" cy="12683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1686" cy="1268353"/>
            </a:xfrm>
            <a:custGeom>
              <a:avLst/>
              <a:gdLst/>
              <a:ahLst/>
              <a:cxnLst/>
              <a:rect r="r" b="b" t="t" l="l"/>
              <a:pathLst>
                <a:path h="1268353" w="1281686">
                  <a:moveTo>
                    <a:pt x="81136" y="0"/>
                  </a:moveTo>
                  <a:lnTo>
                    <a:pt x="1200550" y="0"/>
                  </a:lnTo>
                  <a:cubicBezTo>
                    <a:pt x="1245360" y="0"/>
                    <a:pt x="1281686" y="36326"/>
                    <a:pt x="1281686" y="81136"/>
                  </a:cubicBezTo>
                  <a:lnTo>
                    <a:pt x="1281686" y="1187217"/>
                  </a:lnTo>
                  <a:cubicBezTo>
                    <a:pt x="1281686" y="1232027"/>
                    <a:pt x="1245360" y="1268353"/>
                    <a:pt x="1200550" y="1268353"/>
                  </a:cubicBezTo>
                  <a:lnTo>
                    <a:pt x="81136" y="1268353"/>
                  </a:lnTo>
                  <a:cubicBezTo>
                    <a:pt x="36326" y="1268353"/>
                    <a:pt x="0" y="1232027"/>
                    <a:pt x="0" y="1187217"/>
                  </a:cubicBezTo>
                  <a:lnTo>
                    <a:pt x="0" y="81136"/>
                  </a:lnTo>
                  <a:cubicBezTo>
                    <a:pt x="0" y="36326"/>
                    <a:pt x="36326" y="0"/>
                    <a:pt x="81136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81686" cy="13159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36158" y="4804205"/>
            <a:ext cx="3960257" cy="2053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>
                <a:solidFill>
                  <a:srgbClr val="050A30"/>
                </a:solidFill>
                <a:latin typeface="Now"/>
              </a:rPr>
              <a:t> Make hotel operations more effective and flexible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63871" y="3686482"/>
            <a:ext cx="3960257" cy="510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>
                <a:solidFill>
                  <a:srgbClr val="050A30"/>
                </a:solidFill>
                <a:latin typeface="Now"/>
              </a:rPr>
              <a:t>Open Source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91585" y="3686482"/>
            <a:ext cx="3960257" cy="510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>
                <a:solidFill>
                  <a:srgbClr val="050A30"/>
                </a:solidFill>
                <a:latin typeface="Now"/>
              </a:rPr>
              <a:t>Cross Platform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763240" y="3540808"/>
            <a:ext cx="4761520" cy="4815777"/>
            <a:chOff x="0" y="0"/>
            <a:chExt cx="1254063" cy="126835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4063" cy="1268353"/>
            </a:xfrm>
            <a:custGeom>
              <a:avLst/>
              <a:gdLst/>
              <a:ahLst/>
              <a:cxnLst/>
              <a:rect r="r" b="b" t="t" l="l"/>
              <a:pathLst>
                <a:path h="1268353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1185430"/>
                  </a:lnTo>
                  <a:cubicBezTo>
                    <a:pt x="1254063" y="1231227"/>
                    <a:pt x="1216937" y="1268353"/>
                    <a:pt x="1171140" y="1268353"/>
                  </a:cubicBezTo>
                  <a:lnTo>
                    <a:pt x="82923" y="1268353"/>
                  </a:lnTo>
                  <a:cubicBezTo>
                    <a:pt x="60930" y="1268353"/>
                    <a:pt x="39838" y="1259616"/>
                    <a:pt x="24287" y="1244065"/>
                  </a:cubicBezTo>
                  <a:cubicBezTo>
                    <a:pt x="8736" y="1228514"/>
                    <a:pt x="0" y="1207423"/>
                    <a:pt x="0" y="1185430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54063" cy="13159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390954" y="3540808"/>
            <a:ext cx="4761520" cy="4815777"/>
            <a:chOff x="0" y="0"/>
            <a:chExt cx="1254063" cy="126835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4063" cy="1268353"/>
            </a:xfrm>
            <a:custGeom>
              <a:avLst/>
              <a:gdLst/>
              <a:ahLst/>
              <a:cxnLst/>
              <a:rect r="r" b="b" t="t" l="l"/>
              <a:pathLst>
                <a:path h="1268353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1185430"/>
                  </a:lnTo>
                  <a:cubicBezTo>
                    <a:pt x="1254063" y="1231227"/>
                    <a:pt x="1216937" y="1268353"/>
                    <a:pt x="1171140" y="1268353"/>
                  </a:cubicBezTo>
                  <a:lnTo>
                    <a:pt x="82923" y="1268353"/>
                  </a:lnTo>
                  <a:cubicBezTo>
                    <a:pt x="60930" y="1268353"/>
                    <a:pt x="39838" y="1259616"/>
                    <a:pt x="24287" y="1244065"/>
                  </a:cubicBezTo>
                  <a:cubicBezTo>
                    <a:pt x="8736" y="1228514"/>
                    <a:pt x="0" y="1207423"/>
                    <a:pt x="0" y="1185430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54063" cy="13159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7162898" y="4351312"/>
            <a:ext cx="3960257" cy="3596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>
                <a:solidFill>
                  <a:srgbClr val="050A30"/>
                </a:solidFill>
                <a:latin typeface="Now"/>
              </a:rPr>
              <a:t>By providing a user-friendly interface, it is intended that hotel staff and customers can easily use the system.</a:t>
            </a:r>
          </a:p>
          <a:p>
            <a:pPr algn="ctr">
              <a:lnSpc>
                <a:spcPts val="4123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848154" y="4067554"/>
            <a:ext cx="3903689" cy="3536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5"/>
              </a:lnSpc>
            </a:pPr>
            <a:r>
              <a:rPr lang="en-US" sz="3056">
                <a:solidFill>
                  <a:srgbClr val="050A30"/>
                </a:solidFill>
                <a:latin typeface="Now"/>
              </a:rPr>
              <a:t>The system should cover basic functions such as bookings, room statuses, customer information and payment processing</a:t>
            </a:r>
          </a:p>
        </p:txBody>
      </p:sp>
    </p:spTree>
  </p:cSld>
  <p:clrMapOvr>
    <a:masterClrMapping/>
  </p:clrMapOvr>
  <p:transition spd="fast">
    <p:cover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06303" y="-468311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052120" y="707888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336524" y="2496846"/>
            <a:ext cx="4922776" cy="5293307"/>
          </a:xfrm>
          <a:custGeom>
            <a:avLst/>
            <a:gdLst/>
            <a:ahLst/>
            <a:cxnLst/>
            <a:rect r="r" b="b" t="t" l="l"/>
            <a:pathLst>
              <a:path h="5293307" w="4922776">
                <a:moveTo>
                  <a:pt x="0" y="0"/>
                </a:moveTo>
                <a:lnTo>
                  <a:pt x="4922776" y="0"/>
                </a:lnTo>
                <a:lnTo>
                  <a:pt x="4922776" y="5293308"/>
                </a:lnTo>
                <a:lnTo>
                  <a:pt x="0" y="52933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81075"/>
            <a:ext cx="10081807" cy="8226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3"/>
              </a:lnSpc>
            </a:pP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This system should be able to successfully manage hotel operations, especially room and customer related hotel operations, increase customer satisfaction and make hotel operations more effective and flexible.</a:t>
            </a: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The system should cover basic functions such as bookings, room statuses, customer information and payment processing</a:t>
            </a: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By providing a user-friendly interface, it is intended that hotel staff and customers can easily use the system.</a:t>
            </a:r>
          </a:p>
          <a:p>
            <a:pPr>
              <a:lnSpc>
                <a:spcPts val="4123"/>
              </a:lnSpc>
            </a:pPr>
          </a:p>
        </p:txBody>
      </p:sp>
    </p:spTree>
  </p:cSld>
  <p:clrMapOvr>
    <a:masterClrMapping/>
  </p:clrMapOvr>
  <p:transition spd="fast">
    <p:circle/>
  </p:transition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0065" y="2787871"/>
            <a:ext cx="4866400" cy="2355629"/>
            <a:chOff x="0" y="0"/>
            <a:chExt cx="1281686" cy="6204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1686" cy="620413"/>
            </a:xfrm>
            <a:custGeom>
              <a:avLst/>
              <a:gdLst/>
              <a:ahLst/>
              <a:cxnLst/>
              <a:rect r="r" b="b" t="t" l="l"/>
              <a:pathLst>
                <a:path h="620413" w="1281686">
                  <a:moveTo>
                    <a:pt x="81136" y="0"/>
                  </a:moveTo>
                  <a:lnTo>
                    <a:pt x="1200550" y="0"/>
                  </a:lnTo>
                  <a:cubicBezTo>
                    <a:pt x="1245360" y="0"/>
                    <a:pt x="1281686" y="36326"/>
                    <a:pt x="1281686" y="81136"/>
                  </a:cubicBezTo>
                  <a:lnTo>
                    <a:pt x="1281686" y="539277"/>
                  </a:lnTo>
                  <a:cubicBezTo>
                    <a:pt x="1281686" y="584087"/>
                    <a:pt x="1245360" y="620413"/>
                    <a:pt x="1200550" y="620413"/>
                  </a:cubicBezTo>
                  <a:lnTo>
                    <a:pt x="81136" y="620413"/>
                  </a:lnTo>
                  <a:cubicBezTo>
                    <a:pt x="36326" y="620413"/>
                    <a:pt x="0" y="584087"/>
                    <a:pt x="0" y="539277"/>
                  </a:cubicBezTo>
                  <a:lnTo>
                    <a:pt x="0" y="81136"/>
                  </a:lnTo>
                  <a:cubicBezTo>
                    <a:pt x="0" y="36326"/>
                    <a:pt x="36326" y="0"/>
                    <a:pt x="81136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81686" cy="6680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481771" y="3686482"/>
            <a:ext cx="3960257" cy="510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>
                <a:solidFill>
                  <a:srgbClr val="050A30"/>
                </a:solidFill>
                <a:latin typeface="Now"/>
              </a:rPr>
              <a:t>Singleton Pattern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763240" y="2787871"/>
            <a:ext cx="4761520" cy="2355629"/>
            <a:chOff x="0" y="0"/>
            <a:chExt cx="1254063" cy="6204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4063" cy="620413"/>
            </a:xfrm>
            <a:custGeom>
              <a:avLst/>
              <a:gdLst/>
              <a:ahLst/>
              <a:cxnLst/>
              <a:rect r="r" b="b" t="t" l="l"/>
              <a:pathLst>
                <a:path h="620413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537490"/>
                  </a:lnTo>
                  <a:cubicBezTo>
                    <a:pt x="1254063" y="583287"/>
                    <a:pt x="1216937" y="620413"/>
                    <a:pt x="1171140" y="620413"/>
                  </a:cubicBezTo>
                  <a:lnTo>
                    <a:pt x="82923" y="620413"/>
                  </a:lnTo>
                  <a:cubicBezTo>
                    <a:pt x="37126" y="620413"/>
                    <a:pt x="0" y="583287"/>
                    <a:pt x="0" y="537490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254063" cy="6680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163871" y="3686482"/>
            <a:ext cx="3960257" cy="510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>
                <a:solidFill>
                  <a:srgbClr val="050A30"/>
                </a:solidFill>
                <a:latin typeface="Now"/>
              </a:rPr>
              <a:t>Factory Pattern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391535" y="2787871"/>
            <a:ext cx="4761520" cy="2355629"/>
            <a:chOff x="0" y="0"/>
            <a:chExt cx="1254063" cy="62041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4063" cy="620413"/>
            </a:xfrm>
            <a:custGeom>
              <a:avLst/>
              <a:gdLst/>
              <a:ahLst/>
              <a:cxnLst/>
              <a:rect r="r" b="b" t="t" l="l"/>
              <a:pathLst>
                <a:path h="620413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537490"/>
                  </a:lnTo>
                  <a:cubicBezTo>
                    <a:pt x="1254063" y="583287"/>
                    <a:pt x="1216937" y="620413"/>
                    <a:pt x="1171140" y="620413"/>
                  </a:cubicBezTo>
                  <a:lnTo>
                    <a:pt x="82923" y="620413"/>
                  </a:lnTo>
                  <a:cubicBezTo>
                    <a:pt x="37126" y="620413"/>
                    <a:pt x="0" y="583287"/>
                    <a:pt x="0" y="537490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1254063" cy="6680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2791585" y="3686482"/>
            <a:ext cx="3960257" cy="510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>
                <a:solidFill>
                  <a:srgbClr val="050A30"/>
                </a:solidFill>
                <a:latin typeface="Now"/>
              </a:rPr>
              <a:t>Observer Pattern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3514340" y="6715125"/>
            <a:ext cx="4761520" cy="2355629"/>
            <a:chOff x="0" y="0"/>
            <a:chExt cx="1254063" cy="62041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54063" cy="620413"/>
            </a:xfrm>
            <a:custGeom>
              <a:avLst/>
              <a:gdLst/>
              <a:ahLst/>
              <a:cxnLst/>
              <a:rect r="r" b="b" t="t" l="l"/>
              <a:pathLst>
                <a:path h="620413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537490"/>
                  </a:lnTo>
                  <a:cubicBezTo>
                    <a:pt x="1254063" y="583287"/>
                    <a:pt x="1216937" y="620413"/>
                    <a:pt x="1171140" y="620413"/>
                  </a:cubicBezTo>
                  <a:lnTo>
                    <a:pt x="82923" y="620413"/>
                  </a:lnTo>
                  <a:cubicBezTo>
                    <a:pt x="37126" y="620413"/>
                    <a:pt x="0" y="583287"/>
                    <a:pt x="0" y="537490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1254063" cy="6680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010775" y="6715125"/>
            <a:ext cx="4761520" cy="2355629"/>
            <a:chOff x="0" y="0"/>
            <a:chExt cx="1254063" cy="62041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54063" cy="620413"/>
            </a:xfrm>
            <a:custGeom>
              <a:avLst/>
              <a:gdLst/>
              <a:ahLst/>
              <a:cxnLst/>
              <a:rect r="r" b="b" t="t" l="l"/>
              <a:pathLst>
                <a:path h="620413" w="1254063">
                  <a:moveTo>
                    <a:pt x="82923" y="0"/>
                  </a:moveTo>
                  <a:lnTo>
                    <a:pt x="1171140" y="0"/>
                  </a:lnTo>
                  <a:cubicBezTo>
                    <a:pt x="1193133" y="0"/>
                    <a:pt x="1214225" y="8736"/>
                    <a:pt x="1229776" y="24287"/>
                  </a:cubicBezTo>
                  <a:cubicBezTo>
                    <a:pt x="1245327" y="39838"/>
                    <a:pt x="1254063" y="60930"/>
                    <a:pt x="1254063" y="82923"/>
                  </a:cubicBezTo>
                  <a:lnTo>
                    <a:pt x="1254063" y="537490"/>
                  </a:lnTo>
                  <a:cubicBezTo>
                    <a:pt x="1254063" y="583287"/>
                    <a:pt x="1216937" y="620413"/>
                    <a:pt x="1171140" y="620413"/>
                  </a:cubicBezTo>
                  <a:lnTo>
                    <a:pt x="82923" y="620413"/>
                  </a:lnTo>
                  <a:cubicBezTo>
                    <a:pt x="37126" y="620413"/>
                    <a:pt x="0" y="583287"/>
                    <a:pt x="0" y="537490"/>
                  </a:cubicBezTo>
                  <a:lnTo>
                    <a:pt x="0" y="82923"/>
                  </a:lnTo>
                  <a:cubicBezTo>
                    <a:pt x="0" y="37126"/>
                    <a:pt x="37126" y="0"/>
                    <a:pt x="82923" y="0"/>
                  </a:cubicBezTo>
                  <a:close/>
                </a:path>
              </a:pathLst>
            </a:custGeom>
            <a:solidFill>
              <a:srgbClr val="CAE8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1254063" cy="6680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3914971" y="7613736"/>
            <a:ext cx="3960257" cy="510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>
                <a:solidFill>
                  <a:srgbClr val="050A30"/>
                </a:solidFill>
                <a:latin typeface="Now"/>
              </a:rPr>
              <a:t>Strategy Pattern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411407" y="7613736"/>
            <a:ext cx="3960257" cy="510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3"/>
              </a:lnSpc>
            </a:pPr>
            <a:r>
              <a:rPr lang="en-US" sz="3100">
                <a:solidFill>
                  <a:srgbClr val="050A30"/>
                </a:solidFill>
                <a:latin typeface="Now"/>
              </a:rPr>
              <a:t>Decorator Pattern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1437983"/>
            <a:ext cx="10367771" cy="73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3"/>
              </a:lnSpc>
            </a:pPr>
            <a:r>
              <a:rPr lang="en-US" sz="4586" spc="-45">
                <a:solidFill>
                  <a:srgbClr val="F4F6FC"/>
                </a:solidFill>
                <a:latin typeface="Now Bold"/>
              </a:rPr>
              <a:t>Design Patterns</a:t>
            </a:r>
          </a:p>
        </p:txBody>
      </p:sp>
    </p:spTree>
  </p:cSld>
  <p:clrMapOvr>
    <a:masterClrMapping/>
  </p:clrMapOvr>
  <p:transition spd="fast">
    <p:circl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06303" y="-468311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052120" y="707888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336524" y="2496846"/>
            <a:ext cx="4922776" cy="5293307"/>
          </a:xfrm>
          <a:custGeom>
            <a:avLst/>
            <a:gdLst/>
            <a:ahLst/>
            <a:cxnLst/>
            <a:rect r="r" b="b" t="t" l="l"/>
            <a:pathLst>
              <a:path h="5293307" w="4922776">
                <a:moveTo>
                  <a:pt x="0" y="0"/>
                </a:moveTo>
                <a:lnTo>
                  <a:pt x="4922776" y="0"/>
                </a:lnTo>
                <a:lnTo>
                  <a:pt x="4922776" y="5293308"/>
                </a:lnTo>
                <a:lnTo>
                  <a:pt x="0" y="52933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437983"/>
            <a:ext cx="10831640" cy="73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33"/>
              </a:lnSpc>
            </a:pPr>
            <a:r>
              <a:rPr lang="en-US" sz="4586">
                <a:solidFill>
                  <a:srgbClr val="F4F6FC"/>
                </a:solidFill>
                <a:latin typeface="Now Bold"/>
              </a:rPr>
              <a:t>1 - Singleton Pattern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349724"/>
            <a:ext cx="10081807" cy="6168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3"/>
              </a:lnSpc>
            </a:pPr>
            <a:r>
              <a:rPr lang="en-US" sz="3100">
                <a:solidFill>
                  <a:srgbClr val="F4F6FC"/>
                </a:solidFill>
                <a:latin typeface="Now"/>
              </a:rPr>
              <a:t>The Singleton pattern ensures that a class has only one instance and provides a global point of access to that instance. </a:t>
            </a:r>
          </a:p>
          <a:p>
            <a:pPr>
              <a:lnSpc>
                <a:spcPts val="4123"/>
              </a:lnSpc>
            </a:pP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The HotelManager class is implemented as a Singleton to ensure that there is only one instance managing the hotel.</a:t>
            </a:r>
          </a:p>
          <a:p>
            <a:pPr>
              <a:lnSpc>
                <a:spcPts val="4123"/>
              </a:lnSpc>
            </a:pPr>
          </a:p>
          <a:p>
            <a:pPr marL="669438" indent="-334719" lvl="1">
              <a:lnSpc>
                <a:spcPts val="4123"/>
              </a:lnSpc>
              <a:buFont typeface="Arial"/>
              <a:buChar char="•"/>
            </a:pPr>
            <a:r>
              <a:rPr lang="en-US" sz="3100">
                <a:solidFill>
                  <a:srgbClr val="F4F6FC"/>
                </a:solidFill>
                <a:latin typeface="Now"/>
              </a:rPr>
              <a:t>It ensures that there is a single point of control for hotel-related operations.</a:t>
            </a:r>
          </a:p>
          <a:p>
            <a:pPr>
              <a:lnSpc>
                <a:spcPts val="4123"/>
              </a:lnSpc>
            </a:pPr>
          </a:p>
        </p:txBody>
      </p:sp>
    </p:spTree>
  </p:cSld>
  <p:clrMapOvr>
    <a:masterClrMapping/>
  </p:clrMapOvr>
  <p:transition spd="fast">
    <p:circl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72052" y="0"/>
            <a:ext cx="12743895" cy="10287000"/>
          </a:xfrm>
          <a:custGeom>
            <a:avLst/>
            <a:gdLst/>
            <a:ahLst/>
            <a:cxnLst/>
            <a:rect r="r" b="b" t="t" l="l"/>
            <a:pathLst>
              <a:path h="10287000" w="12743895">
                <a:moveTo>
                  <a:pt x="0" y="0"/>
                </a:moveTo>
                <a:lnTo>
                  <a:pt x="12743896" y="0"/>
                </a:lnTo>
                <a:lnTo>
                  <a:pt x="1274389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06303" y="-468311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052120" y="7078886"/>
            <a:ext cx="10957800" cy="10957800"/>
          </a:xfrm>
          <a:custGeom>
            <a:avLst/>
            <a:gdLst/>
            <a:ahLst/>
            <a:cxnLst/>
            <a:rect r="r" b="b" t="t" l="l"/>
            <a:pathLst>
              <a:path h="10957800" w="10957800">
                <a:moveTo>
                  <a:pt x="0" y="0"/>
                </a:moveTo>
                <a:lnTo>
                  <a:pt x="10957800" y="0"/>
                </a:lnTo>
                <a:lnTo>
                  <a:pt x="10957800" y="10957800"/>
                </a:lnTo>
                <a:lnTo>
                  <a:pt x="0" y="10957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616318" y="2734689"/>
            <a:ext cx="4642982" cy="4817621"/>
          </a:xfrm>
          <a:custGeom>
            <a:avLst/>
            <a:gdLst/>
            <a:ahLst/>
            <a:cxnLst/>
            <a:rect r="r" b="b" t="t" l="l"/>
            <a:pathLst>
              <a:path h="4817621" w="4642982">
                <a:moveTo>
                  <a:pt x="0" y="0"/>
                </a:moveTo>
                <a:lnTo>
                  <a:pt x="4642982" y="0"/>
                </a:lnTo>
                <a:lnTo>
                  <a:pt x="4642982" y="4817622"/>
                </a:lnTo>
                <a:lnTo>
                  <a:pt x="0" y="48176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00125"/>
            <a:ext cx="13909109" cy="73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3"/>
              </a:lnSpc>
            </a:pPr>
            <a:r>
              <a:rPr lang="en-US" sz="4586">
                <a:solidFill>
                  <a:srgbClr val="F4F6FC"/>
                </a:solidFill>
                <a:latin typeface="Now Bold"/>
              </a:rPr>
              <a:t>2 - Factory Pattern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79150"/>
            <a:ext cx="10285116" cy="7543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32"/>
              </a:lnSpc>
            </a:pPr>
            <a:r>
              <a:rPr lang="en-US" sz="3483">
                <a:solidFill>
                  <a:srgbClr val="F4F6FC"/>
                </a:solidFill>
                <a:latin typeface="Now"/>
              </a:rPr>
              <a:t>   The Factory pattern defines an interface for creating an object but lets subclasses alter the type of objects that will be created.</a:t>
            </a:r>
          </a:p>
          <a:p>
            <a:pPr>
              <a:lnSpc>
                <a:spcPts val="4632"/>
              </a:lnSpc>
            </a:pPr>
          </a:p>
          <a:p>
            <a:pPr marL="752025" indent="-376013" lvl="1">
              <a:lnSpc>
                <a:spcPts val="4632"/>
              </a:lnSpc>
              <a:buFont typeface="Arial"/>
              <a:buChar char="•"/>
            </a:pPr>
            <a:r>
              <a:rPr lang="en-US" sz="3483">
                <a:solidFill>
                  <a:srgbClr val="F4F6FC"/>
                </a:solidFill>
                <a:latin typeface="Now"/>
              </a:rPr>
              <a:t>The Factory pattern allows the system to create rooms dynamically based on the type of room requested, enhancing flexibility.</a:t>
            </a:r>
          </a:p>
          <a:p>
            <a:pPr>
              <a:lnSpc>
                <a:spcPts val="4632"/>
              </a:lnSpc>
            </a:pPr>
          </a:p>
          <a:p>
            <a:pPr marL="752025" indent="-376013" lvl="1">
              <a:lnSpc>
                <a:spcPts val="4632"/>
              </a:lnSpc>
              <a:buFont typeface="Arial"/>
              <a:buChar char="•"/>
            </a:pPr>
            <a:r>
              <a:rPr lang="en-US" sz="3483">
                <a:solidFill>
                  <a:srgbClr val="F4F6FC"/>
                </a:solidFill>
                <a:latin typeface="Now"/>
              </a:rPr>
              <a:t>New room types can be easily added to the system by adding new room functions to the code.</a:t>
            </a:r>
          </a:p>
          <a:p>
            <a:pPr algn="l">
              <a:lnSpc>
                <a:spcPts val="4632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11678" y="0"/>
            <a:ext cx="10664643" cy="10287000"/>
          </a:xfrm>
          <a:custGeom>
            <a:avLst/>
            <a:gdLst/>
            <a:ahLst/>
            <a:cxnLst/>
            <a:rect r="r" b="b" t="t" l="l"/>
            <a:pathLst>
              <a:path h="10287000" w="10664643">
                <a:moveTo>
                  <a:pt x="0" y="0"/>
                </a:moveTo>
                <a:lnTo>
                  <a:pt x="10664644" y="0"/>
                </a:lnTo>
                <a:lnTo>
                  <a:pt x="1066464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ircl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DAF4MQgtPrs</dc:identifier>
  <dcterms:modified xsi:type="dcterms:W3CDTF">2011-08-01T06:04:30Z</dcterms:modified>
  <cp:revision>1</cp:revision>
  <dc:title>tahiremre-semiz-20200808058</dc:title>
</cp:coreProperties>
</file>

<file path=docProps/thumbnail.jpeg>
</file>